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88" r:id="rId3"/>
    <p:sldId id="291" r:id="rId4"/>
    <p:sldId id="284" r:id="rId5"/>
    <p:sldId id="285" r:id="rId6"/>
    <p:sldId id="269" r:id="rId7"/>
    <p:sldId id="287" r:id="rId8"/>
    <p:sldId id="286" r:id="rId9"/>
    <p:sldId id="274" r:id="rId10"/>
    <p:sldId id="275" r:id="rId11"/>
    <p:sldId id="289" r:id="rId12"/>
    <p:sldId id="273" r:id="rId13"/>
    <p:sldId id="292" r:id="rId14"/>
    <p:sldId id="276" r:id="rId15"/>
    <p:sldId id="293" r:id="rId16"/>
    <p:sldId id="281" r:id="rId17"/>
  </p:sldIdLst>
  <p:sldSz cx="9144000" cy="6858000" type="screen4x3"/>
  <p:notesSz cx="9931400" cy="1436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87790" autoAdjust="0"/>
  </p:normalViewPr>
  <p:slideViewPr>
    <p:cSldViewPr>
      <p:cViewPr varScale="1">
        <p:scale>
          <a:sx n="83" d="100"/>
          <a:sy n="83" d="100"/>
        </p:scale>
        <p:origin x="835" y="5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607" cy="720679"/>
          </a:xfrm>
          <a:prstGeom prst="rect">
            <a:avLst/>
          </a:prstGeom>
        </p:spPr>
        <p:txBody>
          <a:bodyPr vert="horz" lIns="138824" tIns="69412" rIns="138824" bIns="69412" rtlCol="0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5495" y="0"/>
            <a:ext cx="4303607" cy="720679"/>
          </a:xfrm>
          <a:prstGeom prst="rect">
            <a:avLst/>
          </a:prstGeom>
        </p:spPr>
        <p:txBody>
          <a:bodyPr vert="horz" lIns="138824" tIns="69412" rIns="138824" bIns="69412" rtlCol="0"/>
          <a:lstStyle>
            <a:lvl1pPr algn="r">
              <a:defRPr sz="1800"/>
            </a:lvl1pPr>
          </a:lstStyle>
          <a:p>
            <a:fld id="{7B09CD70-0B71-4D9B-871C-6F5CF35FDB9B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33550" y="1795463"/>
            <a:ext cx="6464300" cy="4848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824" tIns="69412" rIns="138824" bIns="694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140" y="6912531"/>
            <a:ext cx="7945120" cy="5655707"/>
          </a:xfrm>
          <a:prstGeom prst="rect">
            <a:avLst/>
          </a:prstGeom>
        </p:spPr>
        <p:txBody>
          <a:bodyPr vert="horz" lIns="138824" tIns="69412" rIns="138824" bIns="6941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43023"/>
            <a:ext cx="4303607" cy="720678"/>
          </a:xfrm>
          <a:prstGeom prst="rect">
            <a:avLst/>
          </a:prstGeom>
        </p:spPr>
        <p:txBody>
          <a:bodyPr vert="horz" lIns="138824" tIns="69412" rIns="138824" bIns="69412" rtlCol="0" anchor="b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5495" y="13643023"/>
            <a:ext cx="4303607" cy="720678"/>
          </a:xfrm>
          <a:prstGeom prst="rect">
            <a:avLst/>
          </a:prstGeom>
        </p:spPr>
        <p:txBody>
          <a:bodyPr vert="horz" lIns="138824" tIns="69412" rIns="138824" bIns="69412" rtlCol="0" anchor="b"/>
          <a:lstStyle>
            <a:lvl1pPr algn="r">
              <a:defRPr sz="1800"/>
            </a:lvl1pPr>
          </a:lstStyle>
          <a:p>
            <a:fld id="{B033AD0A-76DD-4759-A0A0-C8AD14C14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831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3AD0A-76DD-4759-A0A0-C8AD14C14F7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5577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Around 5% downward bias in consultant’s estimate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3754E-7FC1-4EFA-89CC-2E90097F6E7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2383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3AD0A-76DD-4759-A0A0-C8AD14C14F7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0664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3AD0A-76DD-4759-A0A0-C8AD14C14F7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2410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3AD0A-76DD-4759-A0A0-C8AD14C14F7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283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3AD0A-76DD-4759-A0A0-C8AD14C14F7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871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3AD0A-76DD-4759-A0A0-C8AD14C14F7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59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 stages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3AD0A-76DD-4759-A0A0-C8AD14C14F7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6999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owners already have a concrete idea on what to do, he can proceed directly to appoint</a:t>
            </a:r>
            <a:r>
              <a:rPr lang="en-US" baseline="0" dirty="0" smtClean="0"/>
              <a:t> a consultant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3AD0A-76DD-4759-A0A0-C8AD14C14F7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8776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excluding missing/unclear data</a:t>
            </a:r>
          </a:p>
          <a:p>
            <a:r>
              <a:rPr lang="en-US" dirty="0" smtClean="0"/>
              <a:t>excluding extremely large projects (&gt;1,000 units)</a:t>
            </a:r>
          </a:p>
          <a:p>
            <a:r>
              <a:rPr lang="en-US" dirty="0" smtClean="0"/>
              <a:t>excluding special job nature (repair of lift or carpark only)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3AD0A-76DD-4759-A0A0-C8AD14C14F7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3390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relatively old (&gt; 30 years)</a:t>
            </a:r>
          </a:p>
          <a:p>
            <a:r>
              <a:rPr lang="en-US" dirty="0" smtClean="0"/>
              <a:t>relatively small (70% has less than 73 units)</a:t>
            </a:r>
          </a:p>
          <a:p>
            <a:r>
              <a:rPr lang="en-US" dirty="0" smtClean="0"/>
              <a:t>relatively low-rise (6 </a:t>
            </a:r>
            <a:r>
              <a:rPr lang="en-US" dirty="0" err="1" smtClean="0"/>
              <a:t>storeys</a:t>
            </a:r>
            <a:r>
              <a:rPr lang="en-US" dirty="0" smtClean="0"/>
              <a:t> are most common)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3AD0A-76DD-4759-A0A0-C8AD14C14F7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4516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3AD0A-76DD-4759-A0A0-C8AD14C14F7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131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3AD0A-76DD-4759-A0A0-C8AD14C14F7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237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11080-BFC1-4F97-B3DC-DD2818348453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8649-9C2A-4DF1-8A57-AD854826D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099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11080-BFC1-4F97-B3DC-DD2818348453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8649-9C2A-4DF1-8A57-AD854826D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979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11080-BFC1-4F97-B3DC-DD2818348453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8649-9C2A-4DF1-8A57-AD854826D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064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11080-BFC1-4F97-B3DC-DD2818348453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8649-9C2A-4DF1-8A57-AD854826D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340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11080-BFC1-4F97-B3DC-DD2818348453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8649-9C2A-4DF1-8A57-AD854826D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647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11080-BFC1-4F97-B3DC-DD2818348453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8649-9C2A-4DF1-8A57-AD854826D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072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11080-BFC1-4F97-B3DC-DD2818348453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8649-9C2A-4DF1-8A57-AD854826D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214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11080-BFC1-4F97-B3DC-DD2818348453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8649-9C2A-4DF1-8A57-AD854826D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14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11080-BFC1-4F97-B3DC-DD2818348453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8649-9C2A-4DF1-8A57-AD854826D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003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11080-BFC1-4F97-B3DC-DD2818348453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8649-9C2A-4DF1-8A57-AD854826D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391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11080-BFC1-4F97-B3DC-DD2818348453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8649-9C2A-4DF1-8A57-AD854826D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073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11080-BFC1-4F97-B3DC-DD2818348453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B8649-9C2A-4DF1-8A57-AD854826D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954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bmc.versitech.hku.hk/" TargetMode="External"/><Relationship Id="rId2" Type="http://schemas.openxmlformats.org/officeDocument/2006/relationships/hyperlink" Target="mailto:BMCost@hku.hk" TargetMode="External"/><Relationship Id="rId1" Type="http://schemas.openxmlformats.org/officeDocument/2006/relationships/slideLayout" Target="../slideLayouts/slideLayout2.xml"/><Relationship Id="rId5" Type="http://schemas.openxmlformats.org/officeDocument/2006/relationships/slide" Target="slide15.xml"/><Relationship Id="rId4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mc.versitech.hku.hk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vb.gov.hk/en/home/my_blog/index_id_115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58417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Research on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Building Maintenance Cost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09718"/>
            <a:ext cx="6400800" cy="572168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Press Conference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021289"/>
            <a:ext cx="3230262" cy="81059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43608" y="3924248"/>
            <a:ext cx="7056784" cy="200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Prof. K.W. Chau, Dr. Daniel Ho &amp; Dr. Kelvin Wong</a:t>
            </a:r>
          </a:p>
          <a:p>
            <a:pPr lvl="0" algn="ctr">
              <a:spcBef>
                <a:spcPct val="20000"/>
              </a:spcBef>
            </a:pPr>
            <a:r>
              <a:rPr lang="en-US" dirty="0">
                <a:solidFill>
                  <a:prstClr val="black"/>
                </a:solidFill>
              </a:rPr>
              <a:t>Department of Real Estate &amp; Construction</a:t>
            </a:r>
          </a:p>
          <a:p>
            <a:pPr lvl="0" algn="ctr">
              <a:spcBef>
                <a:spcPct val="20000"/>
              </a:spcBef>
            </a:pPr>
            <a:r>
              <a:rPr lang="en-US" dirty="0">
                <a:solidFill>
                  <a:prstClr val="black"/>
                </a:solidFill>
              </a:rPr>
              <a:t>The University of Hong </a:t>
            </a:r>
            <a:r>
              <a:rPr lang="en-US" dirty="0" smtClean="0">
                <a:solidFill>
                  <a:prstClr val="black"/>
                </a:solidFill>
              </a:rPr>
              <a:t>Kong</a:t>
            </a:r>
          </a:p>
          <a:p>
            <a:pPr lvl="0" algn="ctr">
              <a:spcBef>
                <a:spcPct val="20000"/>
              </a:spcBef>
            </a:pPr>
            <a:endParaRPr lang="en-US" dirty="0">
              <a:solidFill>
                <a:prstClr val="black"/>
              </a:solidFill>
            </a:endParaRPr>
          </a:p>
          <a:p>
            <a:pPr lvl="0" algn="ctr">
              <a:spcBef>
                <a:spcPct val="20000"/>
              </a:spcBef>
            </a:pPr>
            <a:r>
              <a:rPr lang="en-US" dirty="0" smtClean="0">
                <a:solidFill>
                  <a:prstClr val="black"/>
                </a:solidFill>
              </a:rPr>
              <a:t>12 March 2015</a:t>
            </a:r>
            <a:endParaRPr lang="en-US" dirty="0">
              <a:solidFill>
                <a:prstClr val="black"/>
              </a:solidFill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87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67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/>
          <a:lstStyle/>
          <a:p>
            <a:r>
              <a:rPr lang="en-US" sz="2800" dirty="0" smtClean="0"/>
              <a:t>A building with 12 </a:t>
            </a:r>
            <a:r>
              <a:rPr lang="en-US" sz="2800" dirty="0" err="1" smtClean="0"/>
              <a:t>storeys</a:t>
            </a:r>
            <a:r>
              <a:rPr lang="en-US" sz="2800" dirty="0"/>
              <a:t>,</a:t>
            </a:r>
            <a:r>
              <a:rPr lang="en-US" sz="2800" dirty="0" smtClean="0"/>
              <a:t> 70 units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000" dirty="0" smtClean="0"/>
          </a:p>
          <a:p>
            <a:r>
              <a:rPr lang="en-US" sz="2800" dirty="0"/>
              <a:t>A building with </a:t>
            </a:r>
            <a:r>
              <a:rPr lang="en-US" sz="2800" dirty="0" smtClean="0"/>
              <a:t>6 </a:t>
            </a:r>
            <a:r>
              <a:rPr lang="en-US" sz="2800" dirty="0" err="1"/>
              <a:t>storeys</a:t>
            </a:r>
            <a:r>
              <a:rPr lang="en-US" sz="2800" dirty="0"/>
              <a:t>, </a:t>
            </a:r>
            <a:r>
              <a:rPr lang="en-US" sz="2800" dirty="0" smtClean="0"/>
              <a:t>30 </a:t>
            </a:r>
            <a:r>
              <a:rPr lang="en-US" sz="2800" dirty="0"/>
              <a:t>units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418332"/>
              </p:ext>
            </p:extLst>
          </p:nvPr>
        </p:nvGraphicFramePr>
        <p:xfrm>
          <a:off x="1115616" y="1844824"/>
          <a:ext cx="7200799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3024336"/>
                <a:gridCol w="1728191"/>
              </a:tblGrid>
              <a:tr h="3962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70% prediction interval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Average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Model</a:t>
                      </a:r>
                      <a:r>
                        <a:rPr lang="en-US" sz="2000" baseline="0" dirty="0" smtClean="0"/>
                        <a:t> 1</a:t>
                      </a:r>
                    </a:p>
                    <a:p>
                      <a:r>
                        <a:rPr lang="en-US" sz="1600" baseline="0" dirty="0" smtClean="0"/>
                        <a:t>(12 </a:t>
                      </a:r>
                      <a:r>
                        <a:rPr lang="en-US" sz="1600" baseline="0" dirty="0" err="1" smtClean="0"/>
                        <a:t>storeys</a:t>
                      </a:r>
                      <a:r>
                        <a:rPr lang="en-US" sz="1600" baseline="0" dirty="0" smtClean="0"/>
                        <a:t>, 70 units)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 smtClean="0"/>
                        <a:t>$2.9M to $5.3M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$3.9M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Consultant model</a:t>
                      </a:r>
                    </a:p>
                    <a:p>
                      <a:r>
                        <a:rPr lang="en-US" sz="1600" dirty="0" smtClean="0"/>
                        <a:t>(with detailed info)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 smtClean="0"/>
                        <a:t>$3.2M to $4.7M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$3.9M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868144" y="488860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(Price as of 2014 Q3)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880748"/>
              </p:ext>
            </p:extLst>
          </p:nvPr>
        </p:nvGraphicFramePr>
        <p:xfrm>
          <a:off x="1115616" y="4509120"/>
          <a:ext cx="7200799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3024336"/>
                <a:gridCol w="1728191"/>
              </a:tblGrid>
              <a:tr h="3962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70% prediction interval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Average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Model</a:t>
                      </a:r>
                      <a:r>
                        <a:rPr lang="en-US" sz="2000" baseline="0" dirty="0" smtClean="0"/>
                        <a:t> 1</a:t>
                      </a:r>
                    </a:p>
                    <a:p>
                      <a:r>
                        <a:rPr lang="en-US" sz="1600" baseline="0" dirty="0" smtClean="0"/>
                        <a:t>(6 </a:t>
                      </a:r>
                      <a:r>
                        <a:rPr lang="en-US" sz="1600" baseline="0" dirty="0" err="1" smtClean="0"/>
                        <a:t>storeys</a:t>
                      </a:r>
                      <a:r>
                        <a:rPr lang="en-US" sz="1600" baseline="0" dirty="0" smtClean="0"/>
                        <a:t>, 30 units)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 smtClean="0"/>
                        <a:t>$1.3M to $2.5M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$1.8M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Consultant model</a:t>
                      </a:r>
                    </a:p>
                    <a:p>
                      <a:r>
                        <a:rPr lang="en-US" sz="1600" dirty="0" smtClean="0"/>
                        <a:t>(with detailed info)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 smtClean="0"/>
                        <a:t>$1.5M to $2.2M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$1.8M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719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 of variations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Existing building condition</a:t>
            </a:r>
          </a:p>
          <a:p>
            <a:r>
              <a:rPr lang="en-US" dirty="0" smtClean="0"/>
              <a:t>Scope of maintenance work</a:t>
            </a:r>
          </a:p>
          <a:p>
            <a:r>
              <a:rPr lang="en-US" dirty="0" smtClean="0"/>
              <a:t>Contract terms and conditions</a:t>
            </a:r>
          </a:p>
          <a:p>
            <a:r>
              <a:rPr lang="en-US" dirty="0" smtClean="0"/>
              <a:t>Tendering process</a:t>
            </a:r>
          </a:p>
          <a:p>
            <a:r>
              <a:rPr lang="en-US" dirty="0" smtClean="0"/>
              <a:t>Building owners’ decision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98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385" y="1855365"/>
            <a:ext cx="678323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update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15616" y="6237312"/>
            <a:ext cx="6462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compiled using data from </a:t>
            </a:r>
            <a:r>
              <a:rPr lang="en-US" i="1" dirty="0" smtClean="0"/>
              <a:t>Census &amp; Statistics Dept.</a:t>
            </a:r>
            <a:endParaRPr lang="en-US" i="1" dirty="0"/>
          </a:p>
        </p:txBody>
      </p:sp>
      <p:sp>
        <p:nvSpPr>
          <p:cNvPr id="5" name="TextBox 4"/>
          <p:cNvSpPr txBox="1"/>
          <p:nvPr/>
        </p:nvSpPr>
        <p:spPr>
          <a:xfrm>
            <a:off x="2110446" y="472514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$100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96877" y="3882108"/>
            <a:ext cx="9156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$149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211960" y="471585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+6% p.a.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 rot="15489731">
            <a:off x="4196895" y="2875777"/>
            <a:ext cx="648072" cy="3291296"/>
            <a:chOff x="872380" y="188640"/>
            <a:chExt cx="648072" cy="3096344"/>
          </a:xfrm>
        </p:grpSpPr>
        <p:sp>
          <p:nvSpPr>
            <p:cNvPr id="3" name="Trapezoid 2"/>
            <p:cNvSpPr/>
            <p:nvPr/>
          </p:nvSpPr>
          <p:spPr>
            <a:xfrm>
              <a:off x="971600" y="188640"/>
              <a:ext cx="432048" cy="2448272"/>
            </a:xfrm>
            <a:prstGeom prst="trapezoid">
              <a:avLst>
                <a:gd name="adj" fmla="val 41280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Isosceles Triangle 8"/>
            <p:cNvSpPr/>
            <p:nvPr/>
          </p:nvSpPr>
          <p:spPr>
            <a:xfrm flipV="1">
              <a:off x="872380" y="2636912"/>
              <a:ext cx="648072" cy="648072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Rectangle 5"/>
          <p:cNvSpPr/>
          <p:nvPr/>
        </p:nvSpPr>
        <p:spPr>
          <a:xfrm>
            <a:off x="4187470" y="1835532"/>
            <a:ext cx="3038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Maintenance cost index (MCI)</a:t>
            </a:r>
          </a:p>
        </p:txBody>
      </p:sp>
    </p:spTree>
    <p:extLst>
      <p:ext uri="{BB962C8B-B14F-4D97-AF65-F5344CB8AC3E}">
        <p14:creationId xmlns:p14="http://schemas.microsoft.com/office/powerpoint/2010/main" val="167811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Building Maintenance Cost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Appeal to owners of </a:t>
            </a:r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private buildings </a:t>
            </a:r>
            <a:r>
              <a:rPr lang="en-US" dirty="0" smtClean="0"/>
              <a:t>that have undergone comprehensive </a:t>
            </a:r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non-subsidized </a:t>
            </a:r>
            <a:r>
              <a:rPr lang="en-US" dirty="0" smtClean="0"/>
              <a:t>maintenance works</a:t>
            </a:r>
          </a:p>
          <a:p>
            <a:r>
              <a:rPr lang="en-US" dirty="0"/>
              <a:t>Contact us at </a:t>
            </a:r>
            <a:r>
              <a:rPr lang="en-US" dirty="0">
                <a:hlinkClick r:id="rId2"/>
              </a:rPr>
              <a:t>BMCost@hku.hk</a:t>
            </a:r>
            <a:endParaRPr lang="en-US" dirty="0"/>
          </a:p>
          <a:p>
            <a:r>
              <a:rPr lang="en-US" dirty="0" smtClean="0"/>
              <a:t>Visit </a:t>
            </a:r>
            <a:r>
              <a:rPr lang="en-US" u="sng" dirty="0">
                <a:hlinkClick r:id="rId3"/>
              </a:rPr>
              <a:t>http://bmc.versitech.hku.hk</a:t>
            </a:r>
            <a:r>
              <a:rPr lang="en-US" u="sng" dirty="0" smtClean="0">
                <a:hlinkClick r:id="rId3"/>
              </a:rPr>
              <a:t>/</a:t>
            </a:r>
            <a:r>
              <a:rPr lang="en-US" u="sng" dirty="0" smtClean="0"/>
              <a:t> </a:t>
            </a:r>
            <a:r>
              <a:rPr lang="en-US" dirty="0" smtClean="0"/>
              <a:t>for 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dirty="0" smtClean="0">
                <a:hlinkClick r:id="rId4" action="ppaction://hlinksldjump"/>
              </a:rPr>
              <a:t>BMC Distribution</a:t>
            </a:r>
            <a:endParaRPr lang="en-US" dirty="0" smtClean="0"/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dirty="0" smtClean="0">
                <a:hlinkClick r:id="rId5" action="ppaction://hlinksldjump"/>
              </a:rPr>
              <a:t>BMC Estimator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00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1928" y="188640"/>
            <a:ext cx="51802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Building Maintenance Cost (BMC) Distribution</a:t>
            </a:r>
            <a:endParaRPr lang="en-US" sz="32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028" y="1303313"/>
            <a:ext cx="6748944" cy="4832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99591" y="6173266"/>
            <a:ext cx="73298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Average cost breakdown of 389 </a:t>
            </a:r>
            <a:r>
              <a:rPr lang="en-US" sz="1400" dirty="0"/>
              <a:t>OBB cases, </a:t>
            </a:r>
            <a:r>
              <a:rPr lang="en-US" sz="1400" dirty="0">
                <a:hlinkClick r:id="rId4"/>
              </a:rPr>
              <a:t>http://</a:t>
            </a:r>
            <a:r>
              <a:rPr lang="en-US" sz="1400" dirty="0" smtClean="0">
                <a:hlinkClick r:id="rId4"/>
              </a:rPr>
              <a:t>bmc.versitech.hku.hk/</a:t>
            </a:r>
            <a:r>
              <a:rPr lang="en-US" sz="1400" dirty="0" smtClean="0"/>
              <a:t>  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4499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0"/>
            <a:ext cx="8208912" cy="6768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9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762890" y="2060848"/>
            <a:ext cx="7697541" cy="2016224"/>
          </a:xfrm>
        </p:spPr>
        <p:txBody>
          <a:bodyPr>
            <a:normAutofit fontScale="70000" lnSpcReduction="20000"/>
          </a:bodyPr>
          <a:lstStyle/>
          <a:p>
            <a:r>
              <a:rPr lang="en-US" sz="6500" dirty="0">
                <a:solidFill>
                  <a:schemeClr val="tx1"/>
                </a:solidFill>
              </a:rPr>
              <a:t>Thank You</a:t>
            </a:r>
            <a:r>
              <a:rPr lang="en-US" sz="6500" dirty="0" smtClean="0">
                <a:solidFill>
                  <a:schemeClr val="tx1"/>
                </a:solidFill>
              </a:rPr>
              <a:t>!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8600" dirty="0" smtClean="0">
                <a:solidFill>
                  <a:schemeClr val="tx1"/>
                </a:solidFill>
              </a:rPr>
              <a:t>Any </a:t>
            </a:r>
            <a:r>
              <a:rPr lang="en-US" sz="8600" dirty="0">
                <a:solidFill>
                  <a:schemeClr val="tx1"/>
                </a:solidFill>
              </a:rPr>
              <a:t>Questions?</a:t>
            </a:r>
            <a:endParaRPr lang="en-US" sz="8600" dirty="0" smtClean="0">
              <a:solidFill>
                <a:schemeClr val="tx1"/>
              </a:solidFill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62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9257" y="175839"/>
            <a:ext cx="7988424" cy="864096"/>
          </a:xfrm>
        </p:spPr>
        <p:txBody>
          <a:bodyPr>
            <a:normAutofit/>
          </a:bodyPr>
          <a:lstStyle/>
          <a:p>
            <a:r>
              <a:rPr lang="en-US" dirty="0" smtClean="0"/>
              <a:t>Current </a:t>
            </a:r>
            <a:r>
              <a:rPr lang="en-US" dirty="0" smtClean="0"/>
              <a:t>Situations</a:t>
            </a:r>
            <a:endParaRPr lang="en-US" sz="2400" baseline="700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9552" y="1117373"/>
            <a:ext cx="7992888" cy="5109079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5,900</a:t>
            </a:r>
            <a:r>
              <a:rPr lang="en-US" dirty="0" smtClean="0">
                <a:solidFill>
                  <a:schemeClr val="tx1"/>
                </a:solidFill>
              </a:rPr>
              <a:t> buildings over 50 years </a:t>
            </a:r>
            <a:r>
              <a:rPr lang="en-US" dirty="0" smtClean="0">
                <a:solidFill>
                  <a:schemeClr val="tx1"/>
                </a:solidFill>
              </a:rPr>
              <a:t>old</a:t>
            </a:r>
            <a:r>
              <a:rPr lang="en-US" sz="2400" baseline="70000" dirty="0">
                <a:solidFill>
                  <a:prstClr val="black"/>
                </a:solidFill>
                <a:ea typeface="+mj-ea"/>
                <a:cs typeface="+mj-cs"/>
              </a:rPr>
              <a:t>1</a:t>
            </a:r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580 addition per </a:t>
            </a:r>
            <a:r>
              <a:rPr lang="en-US" dirty="0" smtClean="0">
                <a:solidFill>
                  <a:schemeClr val="tx1"/>
                </a:solidFill>
              </a:rPr>
              <a:t>year</a:t>
            </a:r>
            <a:r>
              <a:rPr lang="en-US" sz="2400" baseline="70000" dirty="0">
                <a:solidFill>
                  <a:prstClr val="black"/>
                </a:solidFill>
                <a:ea typeface="+mj-ea"/>
                <a:cs typeface="+mj-cs"/>
              </a:rPr>
              <a:t>1</a:t>
            </a:r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20,000</a:t>
            </a:r>
            <a:r>
              <a:rPr lang="en-US" dirty="0" smtClean="0">
                <a:solidFill>
                  <a:schemeClr val="tx1"/>
                </a:solidFill>
              </a:rPr>
              <a:t> buildings over 30 years old.  Will become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30,000 </a:t>
            </a:r>
            <a:r>
              <a:rPr lang="en-US" dirty="0" smtClean="0">
                <a:solidFill>
                  <a:schemeClr val="tx1"/>
                </a:solidFill>
              </a:rPr>
              <a:t>in 10 years </a:t>
            </a:r>
            <a:r>
              <a:rPr lang="en-US" dirty="0" smtClean="0">
                <a:solidFill>
                  <a:schemeClr val="tx1"/>
                </a:solidFill>
              </a:rPr>
              <a:t>time</a:t>
            </a:r>
            <a:r>
              <a:rPr lang="en-US" sz="2400" baseline="70000" dirty="0">
                <a:solidFill>
                  <a:prstClr val="black"/>
                </a:solidFill>
                <a:ea typeface="+mj-ea"/>
                <a:cs typeface="+mj-cs"/>
              </a:rPr>
              <a:t>1</a:t>
            </a:r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MWCS </a:t>
            </a:r>
            <a:r>
              <a:rPr lang="en-US" sz="30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zh-TW" altLang="en-US" sz="2600" dirty="0">
                <a:solidFill>
                  <a:schemeClr val="tx1"/>
                </a:solidFill>
                <a:latin typeface="+mn-ea"/>
              </a:rPr>
              <a:t>小型工程監管</a:t>
            </a:r>
            <a:r>
              <a:rPr lang="zh-TW" altLang="en-US" sz="2600" dirty="0" smtClean="0">
                <a:solidFill>
                  <a:schemeClr val="tx1"/>
                </a:solidFill>
                <a:latin typeface="+mn-ea"/>
              </a:rPr>
              <a:t>制度</a:t>
            </a:r>
            <a:r>
              <a:rPr lang="en-US" altLang="zh-TW" sz="3000" dirty="0" smtClean="0">
                <a:solidFill>
                  <a:schemeClr val="tx1"/>
                </a:solidFill>
                <a:latin typeface="+mn-ea"/>
              </a:rPr>
              <a:t>) </a:t>
            </a:r>
            <a:r>
              <a:rPr lang="en-US" dirty="0" smtClean="0">
                <a:solidFill>
                  <a:schemeClr val="tx1"/>
                </a:solidFill>
              </a:rPr>
              <a:t>implemented </a:t>
            </a:r>
            <a:r>
              <a:rPr lang="en-US" dirty="0">
                <a:solidFill>
                  <a:schemeClr val="tx1"/>
                </a:solidFill>
              </a:rPr>
              <a:t>since 2010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MBIS </a:t>
            </a:r>
            <a:r>
              <a:rPr lang="en-US" sz="28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zh-TW" altLang="en-US" sz="2600" dirty="0" smtClean="0">
                <a:solidFill>
                  <a:schemeClr val="tx1"/>
                </a:solidFill>
                <a:latin typeface="+mn-ea"/>
              </a:rPr>
              <a:t>強制</a:t>
            </a:r>
            <a:r>
              <a:rPr lang="zh-TW" altLang="en-US" sz="2600" dirty="0">
                <a:solidFill>
                  <a:schemeClr val="tx1"/>
                </a:solidFill>
                <a:latin typeface="+mn-ea"/>
              </a:rPr>
              <a:t>驗樓</a:t>
            </a:r>
            <a:r>
              <a:rPr lang="zh-TW" altLang="en-US" sz="2600" dirty="0" smtClean="0">
                <a:solidFill>
                  <a:schemeClr val="tx1"/>
                </a:solidFill>
                <a:latin typeface="+mn-ea"/>
              </a:rPr>
              <a:t>計劃</a:t>
            </a:r>
            <a:r>
              <a:rPr lang="en-US" altLang="zh-TW" sz="2800" dirty="0" smtClean="0">
                <a:solidFill>
                  <a:schemeClr val="tx1"/>
                </a:solidFill>
                <a:latin typeface="+mn-ea"/>
              </a:rPr>
              <a:t>) </a:t>
            </a:r>
            <a:r>
              <a:rPr lang="en-US" dirty="0" smtClean="0">
                <a:solidFill>
                  <a:schemeClr val="tx1"/>
                </a:solidFill>
              </a:rPr>
              <a:t>&amp; MWIS (</a:t>
            </a:r>
            <a:r>
              <a:rPr lang="zh-TW" altLang="en-US" sz="2600" dirty="0" smtClean="0">
                <a:solidFill>
                  <a:schemeClr val="tx1"/>
                </a:solidFill>
              </a:rPr>
              <a:t>強制</a:t>
            </a:r>
            <a:r>
              <a:rPr lang="zh-TW" altLang="en-US" sz="2600" dirty="0">
                <a:solidFill>
                  <a:schemeClr val="tx1"/>
                </a:solidFill>
              </a:rPr>
              <a:t>驗窗</a:t>
            </a:r>
            <a:r>
              <a:rPr lang="zh-TW" altLang="en-US" sz="2600" dirty="0" smtClean="0">
                <a:solidFill>
                  <a:schemeClr val="tx1"/>
                </a:solidFill>
              </a:rPr>
              <a:t>計劃</a:t>
            </a:r>
            <a:r>
              <a:rPr lang="en-US" altLang="zh-TW" dirty="0" smtClean="0">
                <a:solidFill>
                  <a:schemeClr val="tx1"/>
                </a:solidFill>
              </a:rPr>
              <a:t>) </a:t>
            </a:r>
            <a:r>
              <a:rPr lang="en-US" dirty="0" smtClean="0">
                <a:solidFill>
                  <a:schemeClr val="tx1"/>
                </a:solidFill>
              </a:rPr>
              <a:t>implemented since 2012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Over </a:t>
            </a:r>
            <a:r>
              <a:rPr lang="en-US" b="1" dirty="0" smtClean="0">
                <a:solidFill>
                  <a:srgbClr val="FF0000"/>
                </a:solidFill>
              </a:rPr>
              <a:t>136,000</a:t>
            </a:r>
            <a:r>
              <a:rPr lang="en-US" dirty="0" smtClean="0">
                <a:solidFill>
                  <a:schemeClr val="tx1"/>
                </a:solidFill>
              </a:rPr>
              <a:t> statutory orders have been issued in 2014</a:t>
            </a:r>
            <a:r>
              <a:rPr lang="en-US" sz="2600" baseline="60000" dirty="0" smtClean="0">
                <a:solidFill>
                  <a:schemeClr val="tx1"/>
                </a:solidFill>
              </a:rPr>
              <a:t>2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TW" dirty="0" smtClean="0">
                <a:solidFill>
                  <a:schemeClr val="accent5">
                    <a:lumMod val="75000"/>
                  </a:schemeClr>
                </a:solidFill>
              </a:rPr>
              <a:t>Building Safety Week 2015</a:t>
            </a:r>
            <a:r>
              <a:rPr lang="zh-TW" altLang="en-US" dirty="0" smtClean="0">
                <a:solidFill>
                  <a:schemeClr val="tx1"/>
                </a:solidFill>
              </a:rPr>
              <a:t>「</a:t>
            </a:r>
            <a:r>
              <a:rPr lang="zh-TW" altLang="en-US" dirty="0">
                <a:solidFill>
                  <a:schemeClr val="tx1"/>
                </a:solidFill>
              </a:rPr>
              <a:t>樓宇安全週</a:t>
            </a:r>
            <a:r>
              <a:rPr lang="en-US" altLang="zh-TW" dirty="0">
                <a:solidFill>
                  <a:schemeClr val="tx1"/>
                </a:solidFill>
              </a:rPr>
              <a:t>2015</a:t>
            </a:r>
            <a:r>
              <a:rPr lang="zh-TW" altLang="en-US" dirty="0" smtClean="0">
                <a:solidFill>
                  <a:schemeClr val="tx1"/>
                </a:solidFill>
              </a:rPr>
              <a:t>」</a:t>
            </a:r>
            <a:r>
              <a:rPr lang="en-US" altLang="zh-TW" dirty="0" smtClean="0">
                <a:solidFill>
                  <a:schemeClr val="tx1"/>
                </a:solidFill>
              </a:rPr>
              <a:t>14 to 20 March 2015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63888" y="6381328"/>
            <a:ext cx="5475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1  </a:t>
            </a:r>
            <a:r>
              <a:rPr lang="zh-CN" altLang="en-US" sz="1000" dirty="0"/>
              <a:t>發展局</a:t>
            </a:r>
            <a:r>
              <a:rPr lang="zh-CN" altLang="en-US" sz="1000" dirty="0" smtClean="0"/>
              <a:t>局長</a:t>
            </a:r>
            <a:r>
              <a:rPr lang="en-US" altLang="zh-CN" sz="1000" dirty="0" smtClean="0"/>
              <a:t>:</a:t>
            </a:r>
            <a:r>
              <a:rPr lang="zh-CN" altLang="en-US" sz="1000" dirty="0" smtClean="0"/>
              <a:t> 局長隨筆 </a:t>
            </a:r>
            <a:r>
              <a:rPr lang="en-US" sz="1000" dirty="0" smtClean="0">
                <a:hlinkClick r:id="rId3"/>
              </a:rPr>
              <a:t>http</a:t>
            </a:r>
            <a:r>
              <a:rPr lang="en-US" sz="1000" dirty="0">
                <a:hlinkClick r:id="rId3"/>
              </a:rPr>
              <a:t>://</a:t>
            </a:r>
            <a:r>
              <a:rPr lang="en-US" sz="1000" dirty="0" smtClean="0">
                <a:hlinkClick r:id="rId3"/>
              </a:rPr>
              <a:t>www.devb.gov.hk/en/home/my_blog/index_id_115.html</a:t>
            </a:r>
            <a:endParaRPr lang="en-US" sz="1000" dirty="0" smtClean="0"/>
          </a:p>
          <a:p>
            <a:r>
              <a:rPr lang="en-US" sz="1000" dirty="0" smtClean="0"/>
              <a:t>2  Buildings Department (2014) </a:t>
            </a:r>
            <a:r>
              <a:rPr lang="en-US" sz="1000" i="1" dirty="0" smtClean="0"/>
              <a:t>Monthly Digest, Dec. 2014</a:t>
            </a:r>
            <a:r>
              <a:rPr lang="en-US" sz="1000" dirty="0" smtClean="0"/>
              <a:t>, HKSAR Government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6669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188641"/>
            <a:ext cx="7772400" cy="1080120"/>
          </a:xfrm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041376" y="1272248"/>
            <a:ext cx="7344816" cy="5040559"/>
          </a:xfrm>
        </p:spPr>
        <p:txBody>
          <a:bodyPr>
            <a:normAutofit fontScale="85000"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Improve the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transparency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of building maintenance cost in the market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Provide building owners with a useful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reference cost information </a:t>
            </a:r>
            <a:r>
              <a:rPr lang="en-US" dirty="0" smtClean="0">
                <a:solidFill>
                  <a:schemeClr val="tx1"/>
                </a:solidFill>
              </a:rPr>
              <a:t>for early cost planning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Current:</a:t>
            </a: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Collect and analyze past building maintenance cost data </a:t>
            </a:r>
            <a:r>
              <a:rPr lang="en-US" dirty="0">
                <a:solidFill>
                  <a:schemeClr val="tx1"/>
                </a:solidFill>
              </a:rPr>
              <a:t>from Operation Building Bright 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OBB</a:t>
            </a:r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zh-TW" altLang="en-US" dirty="0" smtClean="0">
                <a:solidFill>
                  <a:schemeClr val="tx1"/>
                </a:solidFill>
              </a:rPr>
              <a:t>樓宇</a:t>
            </a:r>
            <a:r>
              <a:rPr lang="zh-TW" altLang="en-US" dirty="0">
                <a:solidFill>
                  <a:schemeClr val="tx1"/>
                </a:solidFill>
              </a:rPr>
              <a:t>更新大</a:t>
            </a:r>
            <a:r>
              <a:rPr lang="zh-TW" altLang="en-US" dirty="0" smtClean="0">
                <a:solidFill>
                  <a:schemeClr val="tx1"/>
                </a:solidFill>
              </a:rPr>
              <a:t>行動</a:t>
            </a:r>
            <a:r>
              <a:rPr lang="en-US" altLang="zh-TW" dirty="0" smtClean="0">
                <a:solidFill>
                  <a:schemeClr val="tx1"/>
                </a:solidFill>
              </a:rPr>
              <a:t>)</a:t>
            </a:r>
            <a:r>
              <a:rPr lang="en-US" dirty="0" smtClean="0">
                <a:solidFill>
                  <a:schemeClr val="tx1"/>
                </a:solidFill>
              </a:rPr>
              <a:t> projects</a:t>
            </a: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An initial cost estimate (</a:t>
            </a:r>
            <a:r>
              <a:rPr lang="zh-TW" altLang="en-US" dirty="0" smtClean="0">
                <a:solidFill>
                  <a:schemeClr val="tx1"/>
                </a:solidFill>
              </a:rPr>
              <a:t>初步估算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sz="12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Longer term:</a:t>
            </a: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Extend to non-OBB projects, with the help of building owners to supply data</a:t>
            </a:r>
          </a:p>
        </p:txBody>
      </p:sp>
    </p:spTree>
    <p:extLst>
      <p:ext uri="{BB962C8B-B14F-4D97-AF65-F5344CB8AC3E}">
        <p14:creationId xmlns:p14="http://schemas.microsoft.com/office/powerpoint/2010/main" val="20622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creen Clippi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87"/>
          <a:stretch/>
        </p:blipFill>
        <p:spPr>
          <a:xfrm>
            <a:off x="2123728" y="476672"/>
            <a:ext cx="5485496" cy="584253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482920" y="6381328"/>
            <a:ext cx="31854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Source: </a:t>
            </a:r>
            <a:r>
              <a:rPr lang="en-US" sz="1200" i="1" dirty="0"/>
              <a:t>New Building Maintenance </a:t>
            </a:r>
            <a:r>
              <a:rPr lang="en-US" sz="1200" i="1" dirty="0" smtClean="0"/>
              <a:t>Toolkit</a:t>
            </a:r>
            <a:r>
              <a:rPr lang="en-US" sz="1200" dirty="0" smtClean="0"/>
              <a:t>, ICAC</a:t>
            </a:r>
            <a:endParaRPr lang="en-US" sz="1200" dirty="0"/>
          </a:p>
        </p:txBody>
      </p:sp>
      <p:sp>
        <p:nvSpPr>
          <p:cNvPr id="8" name="Pentagon 7"/>
          <p:cNvSpPr/>
          <p:nvPr/>
        </p:nvSpPr>
        <p:spPr>
          <a:xfrm>
            <a:off x="467544" y="2132856"/>
            <a:ext cx="1800200" cy="689019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Initial estimate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4564" y="1491145"/>
            <a:ext cx="17300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Scope </a:t>
            </a:r>
            <a:r>
              <a:rPr lang="zh-TW" altLang="en-US" sz="1400" dirty="0" smtClean="0"/>
              <a:t>工程範圍</a:t>
            </a:r>
            <a:r>
              <a:rPr lang="en-US" dirty="0" smtClean="0"/>
              <a:t>?</a:t>
            </a:r>
          </a:p>
          <a:p>
            <a:r>
              <a:rPr lang="en-US" dirty="0" smtClean="0"/>
              <a:t>Budget </a:t>
            </a:r>
            <a:r>
              <a:rPr lang="zh-TW" altLang="en-US" sz="1400" dirty="0" smtClean="0"/>
              <a:t>所</a:t>
            </a:r>
            <a:r>
              <a:rPr lang="zh-TW" altLang="en-US" sz="1400" dirty="0"/>
              <a:t>需</a:t>
            </a:r>
            <a:r>
              <a:rPr lang="zh-TW" altLang="en-US" sz="1400" dirty="0" smtClean="0"/>
              <a:t>費用</a:t>
            </a:r>
            <a:r>
              <a:rPr lang="en-US" dirty="0" smtClean="0"/>
              <a:t>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450008" y="3573596"/>
            <a:ext cx="158417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600" dirty="0" smtClean="0"/>
              <a:t>Condition survey</a:t>
            </a:r>
          </a:p>
          <a:p>
            <a:pPr algn="ctr"/>
            <a:r>
              <a:rPr lang="zh-TW" altLang="en-US" sz="1400" dirty="0" smtClean="0"/>
              <a:t>勘察</a:t>
            </a:r>
            <a:r>
              <a:rPr lang="en-US" altLang="zh-TW" sz="1400" dirty="0" smtClean="0"/>
              <a:t>;</a:t>
            </a:r>
          </a:p>
          <a:p>
            <a:pPr algn="ctr"/>
            <a:r>
              <a:rPr lang="zh-TW" altLang="en-US" sz="1400" dirty="0"/>
              <a:t>所需工程</a:t>
            </a:r>
            <a:r>
              <a:rPr lang="zh-TW" altLang="en-US" sz="1400" dirty="0" smtClean="0"/>
              <a:t>範圍</a:t>
            </a:r>
            <a:r>
              <a:rPr lang="en-US" altLang="zh-TW" sz="1400" dirty="0" smtClean="0"/>
              <a:t>;</a:t>
            </a:r>
          </a:p>
          <a:p>
            <a:pPr algn="ctr"/>
            <a:r>
              <a:rPr lang="zh-TW" altLang="en-US" sz="1400" dirty="0"/>
              <a:t>成本</a:t>
            </a:r>
            <a:r>
              <a:rPr lang="zh-TW" altLang="en-US" sz="1400" dirty="0" smtClean="0"/>
              <a:t>估算</a:t>
            </a:r>
            <a:r>
              <a:rPr lang="en-US" altLang="zh-TW" sz="1400" dirty="0" smtClean="0"/>
              <a:t>…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7524327" y="4725144"/>
            <a:ext cx="144016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Contract sum</a:t>
            </a:r>
          </a:p>
          <a:p>
            <a:pPr algn="ctr"/>
            <a:r>
              <a:rPr lang="zh-TW" altLang="en-US" sz="1400" dirty="0"/>
              <a:t>合約總價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156176" y="713478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b="1" dirty="0"/>
              <a:t>業主立案法團</a:t>
            </a:r>
            <a:endParaRPr lang="en-US" sz="1400" dirty="0"/>
          </a:p>
        </p:txBody>
      </p:sp>
      <p:sp>
        <p:nvSpPr>
          <p:cNvPr id="3" name="Rectangle 2"/>
          <p:cNvSpPr/>
          <p:nvPr/>
        </p:nvSpPr>
        <p:spPr>
          <a:xfrm>
            <a:off x="5724128" y="3789040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400" b="1" dirty="0"/>
              <a:t>工程顧問</a:t>
            </a:r>
            <a:endParaRPr lang="en-US" sz="1400" dirty="0"/>
          </a:p>
        </p:txBody>
      </p:sp>
      <p:sp>
        <p:nvSpPr>
          <p:cNvPr id="4" name="Rectangle 3"/>
          <p:cNvSpPr/>
          <p:nvPr/>
        </p:nvSpPr>
        <p:spPr>
          <a:xfrm>
            <a:off x="5796136" y="4684309"/>
            <a:ext cx="7232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400" b="1" dirty="0"/>
              <a:t>承建商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8604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an initial estimate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Give owners a rough idea of the budget needed for </a:t>
            </a:r>
            <a:r>
              <a:rPr lang="en-US" b="1" i="1" dirty="0" smtClean="0">
                <a:solidFill>
                  <a:srgbClr val="0070C0"/>
                </a:solidFill>
              </a:rPr>
              <a:t>basic</a:t>
            </a:r>
            <a:r>
              <a:rPr lang="en-US" dirty="0" smtClean="0">
                <a:solidFill>
                  <a:srgbClr val="0070C0"/>
                </a:solidFill>
              </a:rPr>
              <a:t> maintenance works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dirty="0" smtClean="0"/>
              <a:t>Common areas only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dirty="0" smtClean="0"/>
              <a:t>Ensure structural safety, fire safety, and sanitary facilities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Facilitate owners to discuss </a:t>
            </a:r>
            <a:r>
              <a:rPr lang="en-US" dirty="0" smtClean="0">
                <a:solidFill>
                  <a:srgbClr val="0070C0"/>
                </a:solidFill>
              </a:rPr>
              <a:t>financial feasibility </a:t>
            </a:r>
            <a:r>
              <a:rPr lang="en-US" dirty="0" smtClean="0"/>
              <a:t>at the inception stage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dirty="0"/>
              <a:t>N</a:t>
            </a:r>
            <a:r>
              <a:rPr lang="en-US" dirty="0" smtClean="0"/>
              <a:t>ot quotation from a single consultant/contractor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dirty="0" smtClean="0"/>
              <a:t>Actual contract sums from many past projects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Not</a:t>
            </a:r>
            <a:r>
              <a:rPr lang="en-US" dirty="0" smtClean="0"/>
              <a:t> a replacement of consultant/contractor’s estimates at a later stage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72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3485"/>
            <a:ext cx="8229600" cy="485313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Contract sum of about 400 OBB projects</a:t>
            </a:r>
          </a:p>
          <a:p>
            <a:pPr lvl="1"/>
            <a:r>
              <a:rPr lang="en-US" dirty="0" smtClean="0"/>
              <a:t>commenced </a:t>
            </a:r>
            <a:r>
              <a:rPr lang="en-US" dirty="0"/>
              <a:t>in 2009-2012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residential/composite buildings with age &gt; 30 years, </a:t>
            </a:r>
            <a:r>
              <a:rPr lang="en-US" dirty="0" err="1"/>
              <a:t>rateable</a:t>
            </a:r>
            <a:r>
              <a:rPr lang="en-US" dirty="0"/>
              <a:t> value &lt; $100,000, incorporated owners, etc.</a:t>
            </a:r>
          </a:p>
          <a:p>
            <a:pPr lvl="1"/>
            <a:r>
              <a:rPr lang="en-US" dirty="0" smtClean="0"/>
              <a:t>for maintenance </a:t>
            </a:r>
            <a:r>
              <a:rPr lang="en-US" dirty="0"/>
              <a:t>of common </a:t>
            </a:r>
            <a:r>
              <a:rPr lang="en-US" dirty="0" smtClean="0"/>
              <a:t>areas only, primarily covering:</a:t>
            </a:r>
          </a:p>
          <a:p>
            <a:pPr lvl="2"/>
            <a:r>
              <a:rPr lang="en-US" dirty="0" smtClean="0"/>
              <a:t>Repair of building structure</a:t>
            </a:r>
          </a:p>
          <a:p>
            <a:pPr lvl="2"/>
            <a:r>
              <a:rPr lang="en-US" dirty="0" smtClean="0"/>
              <a:t>Repair of external walls</a:t>
            </a:r>
          </a:p>
          <a:p>
            <a:pPr lvl="2"/>
            <a:r>
              <a:rPr lang="en-US" dirty="0" smtClean="0"/>
              <a:t>Repair or replacement of defective windows</a:t>
            </a:r>
          </a:p>
          <a:p>
            <a:pPr lvl="2"/>
            <a:r>
              <a:rPr lang="en-US" dirty="0" smtClean="0"/>
              <a:t>Repair of building sanitary services</a:t>
            </a:r>
          </a:p>
          <a:p>
            <a:pPr lvl="2"/>
            <a:r>
              <a:rPr lang="en-US" dirty="0" smtClean="0"/>
              <a:t>Repair of defective fire safety construction &amp; fire service installations</a:t>
            </a:r>
            <a:endParaRPr lang="en-US" dirty="0"/>
          </a:p>
          <a:p>
            <a:pPr lvl="1"/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6265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characteristics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0736593"/>
              </p:ext>
            </p:extLst>
          </p:nvPr>
        </p:nvGraphicFramePr>
        <p:xfrm>
          <a:off x="611560" y="2132856"/>
          <a:ext cx="764319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/>
                <a:gridCol w="1611626"/>
                <a:gridCol w="1611626"/>
                <a:gridCol w="161162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Average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Minimum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Maximum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Age (years)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No. of units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No. of </a:t>
                      </a:r>
                      <a:r>
                        <a:rPr lang="en-US" dirty="0" err="1" smtClean="0"/>
                        <a:t>storeys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Maintenance 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$2.9M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$0.3M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$21.3M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Maintenance cost per unit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$45,000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$9,000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$115,000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11560" y="4797152"/>
            <a:ext cx="52125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excluding consultancy fee, lift repair, and </a:t>
            </a:r>
            <a:r>
              <a:rPr lang="en-US" sz="1400" i="1" dirty="0" smtClean="0"/>
              <a:t>items not supported by OBB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5427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Examine and screen the raw data</a:t>
            </a:r>
          </a:p>
          <a:p>
            <a:endParaRPr lang="en-US" dirty="0" smtClean="0"/>
          </a:p>
          <a:p>
            <a:r>
              <a:rPr lang="en-US" dirty="0" smtClean="0"/>
              <a:t>Adjust for cost inflation</a:t>
            </a:r>
          </a:p>
          <a:p>
            <a:endParaRPr lang="en-US" dirty="0" smtClean="0"/>
          </a:p>
          <a:p>
            <a:r>
              <a:rPr lang="en-US" dirty="0" smtClean="0"/>
              <a:t>Develop statistical models to analyze relationship between contract sum and building characteristics</a:t>
            </a:r>
          </a:p>
          <a:p>
            <a:endParaRPr lang="en-US" dirty="0" smtClean="0"/>
          </a:p>
          <a:p>
            <a:r>
              <a:rPr lang="en-US" dirty="0" smtClean="0"/>
              <a:t>Select the model that best predicts the contract sum</a:t>
            </a:r>
          </a:p>
          <a:p>
            <a:endParaRPr lang="en-US" dirty="0"/>
          </a:p>
          <a:p>
            <a:r>
              <a:rPr lang="en-US" dirty="0" smtClean="0"/>
              <a:t>Generate </a:t>
            </a:r>
            <a:r>
              <a:rPr lang="en-US" dirty="0"/>
              <a:t>a range of initial </a:t>
            </a:r>
            <a:r>
              <a:rPr lang="en-US" dirty="0" smtClean="0"/>
              <a:t>estimates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3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Estimate contract sum at constant price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470803"/>
              </p:ext>
            </p:extLst>
          </p:nvPr>
        </p:nvGraphicFramePr>
        <p:xfrm>
          <a:off x="467544" y="2420888"/>
          <a:ext cx="6696744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0040"/>
                <a:gridCol w="326670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Variables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Estimation error (MAPE)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No. of units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45.8%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+ no. of </a:t>
                      </a:r>
                      <a:r>
                        <a:rPr lang="en-US" sz="2000" dirty="0" err="1" smtClean="0"/>
                        <a:t>storeys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39.0%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+ building</a:t>
                      </a:r>
                      <a:r>
                        <a:rPr lang="en-US" sz="20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age</a:t>
                      </a:r>
                      <a:endParaRPr lang="en-US" sz="2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39.0%</a:t>
                      </a:r>
                      <a:endParaRPr lang="en-US" sz="2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+ nonlinear function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25.3%</a:t>
                      </a:r>
                      <a:endParaRPr lang="en-US" sz="2000" dirty="0"/>
                    </a:p>
                  </a:txBody>
                  <a:tcPr/>
                </a:tc>
              </a:tr>
              <a:tr h="17904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+ more quantities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20.4%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Consultant Model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14.2%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ight Brace 4"/>
          <p:cNvSpPr/>
          <p:nvPr/>
        </p:nvSpPr>
        <p:spPr>
          <a:xfrm>
            <a:off x="6804248" y="2996952"/>
            <a:ext cx="576064" cy="1296144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452320" y="2708920"/>
            <a:ext cx="14506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Readily available information at inception stage</a:t>
            </a:r>
            <a:endParaRPr lang="en-US" dirty="0"/>
          </a:p>
        </p:txBody>
      </p:sp>
      <p:sp>
        <p:nvSpPr>
          <p:cNvPr id="7" name="Right Brace 6"/>
          <p:cNvSpPr/>
          <p:nvPr/>
        </p:nvSpPr>
        <p:spPr>
          <a:xfrm>
            <a:off x="6804248" y="4632354"/>
            <a:ext cx="576064" cy="884878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370148" y="4581128"/>
            <a:ext cx="15328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Extra info, e.g. existing condition and scope of work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508104" y="3429000"/>
            <a:ext cx="1220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Model 1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5484499" y="4686235"/>
            <a:ext cx="13197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Other models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710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1937</TotalTime>
  <Words>836</Words>
  <Application>Microsoft Office PowerPoint</Application>
  <PresentationFormat>On-screen Show (4:3)</PresentationFormat>
  <Paragraphs>188</Paragraphs>
  <Slides>16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新細明體</vt:lpstr>
      <vt:lpstr>宋体</vt:lpstr>
      <vt:lpstr>Arial</vt:lpstr>
      <vt:lpstr>Calibri</vt:lpstr>
      <vt:lpstr>Wingdings</vt:lpstr>
      <vt:lpstr>Office Theme</vt:lpstr>
      <vt:lpstr>Research on  Building Maintenance Cost</vt:lpstr>
      <vt:lpstr>Current Situations</vt:lpstr>
      <vt:lpstr>Objectives</vt:lpstr>
      <vt:lpstr>PowerPoint Presentation</vt:lpstr>
      <vt:lpstr>Use of an initial estimate</vt:lpstr>
      <vt:lpstr>Data</vt:lpstr>
      <vt:lpstr>Project characteristics</vt:lpstr>
      <vt:lpstr>Methodology</vt:lpstr>
      <vt:lpstr>Statistical models</vt:lpstr>
      <vt:lpstr>Examples</vt:lpstr>
      <vt:lpstr>Source of variations</vt:lpstr>
      <vt:lpstr>Future update</vt:lpstr>
      <vt:lpstr>Building Maintenance Cost Database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tasks</dc:title>
  <dc:creator>S K Wong</dc:creator>
  <cp:lastModifiedBy>Daniel</cp:lastModifiedBy>
  <cp:revision>94</cp:revision>
  <cp:lastPrinted>2015-03-12T02:41:55Z</cp:lastPrinted>
  <dcterms:created xsi:type="dcterms:W3CDTF">2014-03-17T10:48:52Z</dcterms:created>
  <dcterms:modified xsi:type="dcterms:W3CDTF">2015-03-12T04:37:45Z</dcterms:modified>
</cp:coreProperties>
</file>